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CCCCFF"/>
    <a:srgbClr val="00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7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0FA8-9821-4BBD-9764-CDCF8217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E6C6E-1EA4-4E73-BB2F-109E9CA17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1B204-DDE8-48E2-B19B-B174DBB4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0A92-470B-4696-9E51-B3C28B8D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F4FC9-8C8A-4A8E-9CF4-98EFE505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9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648E-A6E4-4BD6-AF9A-D4862542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8BFEA4-3578-4882-8D64-4AD764EA5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73F1-EA94-453B-86D6-2EA1BF2FB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7B0AF-09AB-4E82-858A-E2D9B5DA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F0D3F-CE44-40E1-9808-EB4CC3ED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5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272ED-9102-4A15-AD01-8E4A942A0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DEB32-87DC-4A4D-BDF7-DD11EA142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A620B-F84B-436D-936C-D9ED7F2D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8DC65-6F44-4338-B6E2-E069A871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F690-61F4-455F-835A-2889F8BA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86A4-D450-4D6B-8ABE-E86D2339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04A9F-8218-41FD-8182-0528E70EE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D237D-7AEB-4A76-BF8C-B3FACA76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E4E0F-FADB-47D3-B5B0-D6977909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93F6-D71B-438B-BB5C-80C6FA2B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AF8A-03CB-4879-9A84-E9C2B056A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E776-7236-43B6-9668-9FB13CC5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A9EE6-E483-4D92-AC6A-545CB745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A3A4C-6320-415D-8BE0-7BE88D1D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4647-BF55-480E-A3D0-F55C1A16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4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75AB-6C85-49D8-84E0-6DE54811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E66B6-FDD0-4EB7-A59C-13D2FBB2A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D2E71-5FAB-4979-98CA-2477A6196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DC499-4E34-4C99-B986-F0594462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F7D0B-97DE-49C9-91B4-A5FE1098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D0FA-968C-4CAD-AF1C-D3447FA8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FBC82-F7CA-40F9-8BF9-7259C784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15A53-3725-4E73-885C-A28F198C0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CD2FE-2506-4CFE-9940-A9EC824B8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1B7DB-E557-4BE5-ACE8-1EFFE776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75D7D-243C-49CD-A9A3-26992E162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9E12B-1870-493A-A66E-A9DB3828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35A6BD-68C3-40C3-A91C-335FF779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F8FB1A-5C3E-4FAA-B0FB-3BC49BA3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5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D2FF-5D55-479B-9CB9-B40B31A3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D6630-2199-47DA-82D6-83869088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05312-B35A-4812-A455-13E1EE37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69AB5-A5FC-405C-B271-51DA5C50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EF5C9-A597-4A11-B95C-EF7F3CE3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2FF34-4E88-4D8E-96DE-FB109F96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6CA38-C0AC-4F4C-AE91-4AD0E2B0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9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C85D-140E-4CD0-AF8D-93F543F8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49B3-4A9E-499C-AE8E-22D0683FF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29C73-ACBB-46F0-B74C-2A7725BED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9F480-250B-403F-9608-17F3653F3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3A555-55C2-4993-9B1A-F33843FF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74523-9FCE-48BA-8BEE-CBBE12B2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5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ADE77-FEF9-431D-A50B-CB92FE4C7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48D5C-36F7-4584-AC16-D3D957671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3FB0A-E11E-4D03-890A-BBB0F0AD5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BFE2D-7D3E-4B5E-A76D-F42A02D9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42B04-608E-410C-A304-7ED5CFA1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94BEF-E73A-452A-A24D-0C76423F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0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4EC70-C475-49A7-94BE-7BE84622E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9DC2A-1A5D-45A2-9C56-571F21F8B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23491-EB20-46D0-B661-E702814A1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453A5-878E-4A53-A084-C98F2B1EFE5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D00FA-D8BF-418E-BE47-C2CC9EABF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851CD-AE86-4E58-A20B-161193D68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F61DA-8D87-4DD2-AF86-0EE2A7A97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8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mago.com/faq/camag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86713/cycle-icon-by-jhnri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14113-C064-4884-B59E-7CAC301B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A06C49-67DF-419B-A03A-A9FCD171A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889" y="2925770"/>
            <a:ext cx="5862221" cy="100646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The Core4: Loops</a:t>
            </a:r>
          </a:p>
        </p:txBody>
      </p:sp>
    </p:spTree>
    <p:extLst>
      <p:ext uri="{BB962C8B-B14F-4D97-AF65-F5344CB8AC3E}">
        <p14:creationId xmlns:p14="http://schemas.microsoft.com/office/powerpoint/2010/main" val="3955232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E21D8-7EFC-4F41-B84C-0F2DC01C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9A40E-A146-473F-AAF4-817314B3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074" y="177617"/>
            <a:ext cx="2437852" cy="889907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err="1"/>
              <a:t>FizzBuzz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31CA-F4C2-4A68-81C0-424DF334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1469"/>
            <a:ext cx="10515600" cy="53711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We are going to try our hand today at one of the most popular interview questions for developers today! See if you can solve it!</a:t>
            </a:r>
          </a:p>
          <a:p>
            <a:r>
              <a:rPr lang="en-US" dirty="0"/>
              <a:t>Program instructions:</a:t>
            </a:r>
          </a:p>
          <a:p>
            <a:r>
              <a:rPr lang="en-US" dirty="0"/>
              <a:t>Go through each number from 1 to 25. If a number is divisible by 3, print “Fizz”. If the same number is divisible by 5, print “Buzz”. If the same number is divisible by three and five, print “</a:t>
            </a:r>
            <a:r>
              <a:rPr lang="en-US" dirty="0" err="1"/>
              <a:t>FizzBuzz</a:t>
            </a:r>
            <a:r>
              <a:rPr lang="en-US" dirty="0"/>
              <a:t>”. Otherwise, simply print the number.</a:t>
            </a:r>
          </a:p>
          <a:p>
            <a:endParaRPr lang="en-US" dirty="0"/>
          </a:p>
          <a:p>
            <a:r>
              <a:rPr lang="en-US" b="1" dirty="0"/>
              <a:t>Major Hint: </a:t>
            </a:r>
            <a:r>
              <a:rPr lang="en-US" dirty="0"/>
              <a:t>Remember that a number is divisible by another if it’s remainder is zero. In other words 10 </a:t>
            </a:r>
            <a:r>
              <a:rPr lang="en-US" b="1" dirty="0"/>
              <a:t>%</a:t>
            </a:r>
            <a:r>
              <a:rPr lang="en-US" dirty="0"/>
              <a:t> 5 == 0 means ten divided by five has a remainder of zero, so ten is divisible by five.</a:t>
            </a:r>
          </a:p>
        </p:txBody>
      </p:sp>
    </p:spTree>
    <p:extLst>
      <p:ext uri="{BB962C8B-B14F-4D97-AF65-F5344CB8AC3E}">
        <p14:creationId xmlns:p14="http://schemas.microsoft.com/office/powerpoint/2010/main" val="315547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A8275B-C465-4960-BF03-6C2BC910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134" y="0"/>
            <a:ext cx="8661866" cy="6663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4B4B7-85C5-431A-8433-FABE5C43E710}"/>
              </a:ext>
            </a:extLst>
          </p:cNvPr>
          <p:cNvSpPr txBox="1"/>
          <p:nvPr/>
        </p:nvSpPr>
        <p:spPr>
          <a:xfrm>
            <a:off x="333024" y="269716"/>
            <a:ext cx="311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Here is a possible solution to the </a:t>
            </a:r>
            <a:r>
              <a:rPr lang="en-US" sz="2800" b="1" dirty="0" err="1"/>
              <a:t>Fizzbuzz</a:t>
            </a:r>
            <a:r>
              <a:rPr lang="en-US" sz="2800" b="1" dirty="0"/>
              <a:t> 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85B7A-EDD4-425A-AB9D-A4B43C476FF6}"/>
              </a:ext>
            </a:extLst>
          </p:cNvPr>
          <p:cNvSpPr txBox="1"/>
          <p:nvPr/>
        </p:nvSpPr>
        <p:spPr>
          <a:xfrm>
            <a:off x="485423" y="2764032"/>
            <a:ext cx="311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r>
              <a:rPr lang="en-US" sz="2000" b="1" baseline="30000" dirty="0"/>
              <a:t>st</a:t>
            </a:r>
            <a:r>
              <a:rPr lang="en-US" sz="2000" b="1" dirty="0"/>
              <a:t> Note: To find a number divisible by 5 AND 3, you need to check both statements.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EACB62-C7FF-4C73-A520-316CF9DAB39F}"/>
              </a:ext>
            </a:extLst>
          </p:cNvPr>
          <p:cNvCxnSpPr>
            <a:cxnSpLocks/>
          </p:cNvCxnSpPr>
          <p:nvPr/>
        </p:nvCxnSpPr>
        <p:spPr>
          <a:xfrm flipV="1">
            <a:off x="2427436" y="1111753"/>
            <a:ext cx="1986682" cy="165227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53C25-2A7D-421F-A0C2-9F99E6C3F9DD}"/>
              </a:ext>
            </a:extLst>
          </p:cNvPr>
          <p:cNvSpPr txBox="1"/>
          <p:nvPr/>
        </p:nvSpPr>
        <p:spPr>
          <a:xfrm>
            <a:off x="451983" y="4482014"/>
            <a:ext cx="311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en-US" sz="2000" b="1" baseline="30000" dirty="0"/>
              <a:t>nd</a:t>
            </a:r>
            <a:r>
              <a:rPr lang="en-US" sz="2000" b="1" dirty="0"/>
              <a:t> Note: In the case of a while, loop, the number must always be incremented to continue the loop. Otherwise, a loop that will NEVER terminate will occur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5E577D-F409-480B-9E06-80CA5B390C3E}"/>
              </a:ext>
            </a:extLst>
          </p:cNvPr>
          <p:cNvCxnSpPr>
            <a:cxnSpLocks/>
          </p:cNvCxnSpPr>
          <p:nvPr/>
        </p:nvCxnSpPr>
        <p:spPr>
          <a:xfrm flipV="1">
            <a:off x="2978785" y="4696990"/>
            <a:ext cx="1481382" cy="61116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91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D9A9-6240-43A8-898C-4EFE6ECE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Quick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FE96-DE79-4F65-91E6-F1B3BC89D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Were there any coding problems that you ran into today? How did you solve them?</a:t>
            </a:r>
          </a:p>
          <a:p>
            <a:endParaRPr lang="en-US" dirty="0"/>
          </a:p>
          <a:p>
            <a:r>
              <a:rPr lang="en-US" dirty="0"/>
              <a:t>What are some tips you can give your classmates when coding solutions?</a:t>
            </a:r>
          </a:p>
          <a:p>
            <a:endParaRPr lang="en-US" dirty="0"/>
          </a:p>
          <a:p>
            <a:r>
              <a:rPr lang="en-US" dirty="0"/>
              <a:t>What is something you learned in this lesson that might be useful next time?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7C45F-6406-47B3-A699-4E76D115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45549" y="164907"/>
            <a:ext cx="1333616" cy="133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F14729-6BFF-4816-839B-70EC4DAB7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4197" y="164907"/>
            <a:ext cx="1333616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7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techy slides background">
            <a:extLst>
              <a:ext uri="{FF2B5EF4-FFF2-40B4-BE49-F238E27FC236}">
                <a16:creationId xmlns:a16="http://schemas.microsoft.com/office/drawing/2014/main" id="{ED6E60CF-3EFD-437C-8F1E-323638D664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69E24-9777-4440-B9AA-AAF9FBA7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06" y="230246"/>
            <a:ext cx="11659588" cy="3903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E9C2D-BD36-41BC-89AB-1E175190C08D}"/>
              </a:ext>
            </a:extLst>
          </p:cNvPr>
          <p:cNvSpPr/>
          <p:nvPr/>
        </p:nvSpPr>
        <p:spPr>
          <a:xfrm>
            <a:off x="2135511" y="4835605"/>
            <a:ext cx="822577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Have a great weekend!</a:t>
            </a:r>
          </a:p>
        </p:txBody>
      </p:sp>
    </p:spTree>
    <p:extLst>
      <p:ext uri="{BB962C8B-B14F-4D97-AF65-F5344CB8AC3E}">
        <p14:creationId xmlns:p14="http://schemas.microsoft.com/office/powerpoint/2010/main" val="5516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3E5C7-C3BE-4957-B4F1-B1AB0764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589B3-C7D5-4159-8B74-CD3970A41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615" y="143113"/>
            <a:ext cx="4108770" cy="109528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What are loops?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344BA-6135-4DFA-A5BF-956C88A8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506"/>
            <a:ext cx="10515600" cy="507510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A loop is a coding structure that asks the computer to complete a set of instructions until a condition is reached. </a:t>
            </a:r>
          </a:p>
          <a:p>
            <a:r>
              <a:rPr lang="en-US" dirty="0"/>
              <a:t>If someone asks you “Please bring all of the pizzas from the car into the house until there no more”, that is actually a loop!</a:t>
            </a:r>
          </a:p>
          <a:p>
            <a:pPr lvl="1"/>
            <a:r>
              <a:rPr lang="en-US" dirty="0"/>
              <a:t>Instructions for each pizza: bring it from the car into the house.</a:t>
            </a:r>
          </a:p>
          <a:p>
            <a:pPr lvl="1"/>
            <a:r>
              <a:rPr lang="en-US" dirty="0"/>
              <a:t>Terminating Condition: If there are no more pizzas, stop.</a:t>
            </a:r>
          </a:p>
          <a:p>
            <a:r>
              <a:rPr lang="en-US" dirty="0"/>
              <a:t>If you want to buy an interesting book, that can be written as a loop</a:t>
            </a:r>
          </a:p>
          <a:p>
            <a:pPr lvl="1"/>
            <a:r>
              <a:rPr lang="en-US" dirty="0"/>
              <a:t>Instructions for each book: For each book in a shelf, shift through the first page. If the book is boring, put it back. Otherwise, pick up another book and repeat the instructions.</a:t>
            </a:r>
          </a:p>
          <a:p>
            <a:pPr lvl="1"/>
            <a:r>
              <a:rPr lang="en-US" dirty="0"/>
              <a:t>Terminating Condition: If the book is interesting and it is in your budget, buy the book.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63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3B608F-EF02-46AC-8C49-BB0CBA09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D461D-E963-4A58-A900-7DF72020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6518"/>
            <a:ext cx="10515600" cy="6644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are loops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3AF-857D-4827-95DB-3797CAF8E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035"/>
            <a:ext cx="10515600" cy="5029057"/>
          </a:xfrm>
        </p:spPr>
        <p:txBody>
          <a:bodyPr/>
          <a:lstStyle/>
          <a:p>
            <a:r>
              <a:rPr lang="en-US" dirty="0"/>
              <a:t>Loops allow you to reuse code to make the same object many times or to apply the exact same process to many objects. </a:t>
            </a:r>
          </a:p>
          <a:p>
            <a:r>
              <a:rPr lang="en-US" dirty="0"/>
              <a:t>You may use a loop if: </a:t>
            </a:r>
          </a:p>
          <a:p>
            <a:pPr lvl="1"/>
            <a:r>
              <a:rPr lang="en-US" dirty="0"/>
              <a:t>You want to loop through ten buttons in a webpage, and make each button blue.</a:t>
            </a:r>
          </a:p>
          <a:p>
            <a:pPr lvl="1"/>
            <a:r>
              <a:rPr lang="en-US" dirty="0"/>
              <a:t>If you want to loop through all the numbers entered in a calculator and add them together. </a:t>
            </a:r>
          </a:p>
          <a:p>
            <a:pPr lvl="1"/>
            <a:r>
              <a:rPr lang="en-US" dirty="0"/>
              <a:t>If you want to loop through a player’s seven cards and print “Game Over!” if they have the joker card in their hand. </a:t>
            </a:r>
          </a:p>
          <a:p>
            <a:pPr lvl="1"/>
            <a:endParaRPr lang="en-US" dirty="0"/>
          </a:p>
          <a:p>
            <a:r>
              <a:rPr lang="en-US" dirty="0"/>
              <a:t>What other ways might a loop be useful for?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6E5E7-7486-4F58-8AE3-9EDEAABB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623313"/>
            <a:ext cx="1325563" cy="132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13088-4D13-4543-8263-23DDA6873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91997" y="623314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03B504-0750-475B-8B61-F81AF82F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A3CA8-B5D3-4644-AC40-0371B0D1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Loop Commands/Vocab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1AD7-DF99-4849-A7C9-46005A1D4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116"/>
            <a:ext cx="10515600" cy="449623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Iteration – </a:t>
            </a:r>
            <a:r>
              <a:rPr lang="en-US" dirty="0"/>
              <a:t>a single repetition of a loop. (</a:t>
            </a:r>
            <a:r>
              <a:rPr lang="en-US" b="1" dirty="0"/>
              <a:t>Example:</a:t>
            </a:r>
            <a:r>
              <a:rPr lang="en-US" dirty="0"/>
              <a:t> Bringing in one pizza into the house.)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Continue</a:t>
            </a:r>
            <a:r>
              <a:rPr lang="en-US" b="1" dirty="0"/>
              <a:t> – </a:t>
            </a:r>
            <a:r>
              <a:rPr lang="en-US" dirty="0"/>
              <a:t>a command that tells the computer to skip an iteration and go to the next one. (</a:t>
            </a:r>
            <a:r>
              <a:rPr lang="en-US" b="1" dirty="0"/>
              <a:t>Example: </a:t>
            </a:r>
            <a:r>
              <a:rPr lang="en-US" dirty="0"/>
              <a:t>If a pizza has the wrong toppings, do not bring it into the house and skip to the next pizza’s instructions)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Break</a:t>
            </a:r>
            <a:r>
              <a:rPr lang="en-US" dirty="0"/>
              <a:t> – a command that allows the programmer to exit out of the entire loop (</a:t>
            </a:r>
            <a:r>
              <a:rPr lang="en-US" b="1" dirty="0"/>
              <a:t>Example: </a:t>
            </a:r>
            <a:r>
              <a:rPr lang="en-US" dirty="0"/>
              <a:t>If you are tired of bringing in pizzas, stop bringing in pizzas)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C8CA88-C8BF-40AD-B106-F0880D65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66A2E-E6F0-4A2E-B8FB-B55C0A0C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0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Types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43D12-D911-4681-AC0A-EB3AA8938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978"/>
            <a:ext cx="10515600" cy="4890939"/>
          </a:xfrm>
        </p:spPr>
        <p:txBody>
          <a:bodyPr>
            <a:normAutofit/>
          </a:bodyPr>
          <a:lstStyle/>
          <a:p>
            <a:r>
              <a:rPr lang="en-US" sz="3200" dirty="0"/>
              <a:t>The two most common types of loops are “</a:t>
            </a:r>
            <a:r>
              <a:rPr lang="en-US" sz="3200" b="1" dirty="0"/>
              <a:t>for</a:t>
            </a:r>
            <a:r>
              <a:rPr lang="en-US" sz="3200" dirty="0"/>
              <a:t>” loops and “</a:t>
            </a:r>
            <a:r>
              <a:rPr lang="en-US" sz="3200" b="1" dirty="0"/>
              <a:t>while</a:t>
            </a:r>
            <a:r>
              <a:rPr lang="en-US" sz="3200" dirty="0"/>
              <a:t>” loops</a:t>
            </a:r>
          </a:p>
          <a:p>
            <a:pPr lvl="1"/>
            <a:r>
              <a:rPr lang="en-US" sz="2800" b="1" dirty="0"/>
              <a:t>“For”</a:t>
            </a:r>
            <a:r>
              <a:rPr lang="en-US" sz="2800" dirty="0"/>
              <a:t> loops – continue iterations based on a number of times suggested. </a:t>
            </a:r>
          </a:p>
          <a:p>
            <a:pPr lvl="2"/>
            <a:r>
              <a:rPr lang="en-US" sz="2400" dirty="0"/>
              <a:t>Example: A number starts at zero. For each iteration in which the number is between 0 and 10, print out “Coding is fun!” and increase the number by 1.</a:t>
            </a:r>
          </a:p>
          <a:p>
            <a:pPr lvl="1"/>
            <a:endParaRPr lang="en-US" sz="2800" dirty="0"/>
          </a:p>
          <a:p>
            <a:pPr lvl="1"/>
            <a:r>
              <a:rPr lang="en-US" sz="2800" b="1" dirty="0"/>
              <a:t>“While”</a:t>
            </a:r>
            <a:r>
              <a:rPr lang="en-US" sz="2800" dirty="0"/>
              <a:t> loops – continue performing iterations until a certain condition is reached. </a:t>
            </a:r>
          </a:p>
          <a:p>
            <a:pPr lvl="2"/>
            <a:r>
              <a:rPr lang="en-US" sz="2400" dirty="0"/>
              <a:t>Example: While a number is less than a hundred, print out the number and increase it by 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6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FEB0-7F72-453D-9DE6-7B14239A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5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Anatomy of a “For”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7E7E6-0C4F-4F5F-B706-032961B26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t="15567" r="17388" b="43418"/>
          <a:stretch/>
        </p:blipFill>
        <p:spPr>
          <a:xfrm>
            <a:off x="159676" y="3715825"/>
            <a:ext cx="6081051" cy="1418736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B6C83A40-09A3-4E16-A4CB-43B18BC04AD3}"/>
              </a:ext>
            </a:extLst>
          </p:cNvPr>
          <p:cNvSpPr/>
          <p:nvPr/>
        </p:nvSpPr>
        <p:spPr>
          <a:xfrm rot="10800000">
            <a:off x="2631365" y="1519613"/>
            <a:ext cx="1848535" cy="2196211"/>
          </a:xfrm>
          <a:prstGeom prst="bentUpArrow">
            <a:avLst>
              <a:gd name="adj1" fmla="val 18238"/>
              <a:gd name="adj2" fmla="val 25000"/>
              <a:gd name="adj3" fmla="val 25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4A08C-7A0F-44F1-9015-1DF115D9A15D}"/>
              </a:ext>
            </a:extLst>
          </p:cNvPr>
          <p:cNvSpPr txBox="1"/>
          <p:nvPr/>
        </p:nvSpPr>
        <p:spPr>
          <a:xfrm>
            <a:off x="6096000" y="2557940"/>
            <a:ext cx="5936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part means that we will continue the “for” loop until </a:t>
            </a:r>
            <a:r>
              <a:rPr lang="en-US" sz="2000" b="1" dirty="0" err="1"/>
              <a:t>i</a:t>
            </a:r>
            <a:r>
              <a:rPr lang="en-US" sz="2000" b="1" dirty="0"/>
              <a:t> is less than 10 is false. In other words, the loop will stop when  </a:t>
            </a:r>
            <a:r>
              <a:rPr lang="en-US" sz="2000" b="1" dirty="0" err="1"/>
              <a:t>i</a:t>
            </a:r>
            <a:r>
              <a:rPr lang="en-US" sz="2000" b="1" dirty="0"/>
              <a:t> = 10 because 10 IS NOT less than 10. 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538FDFCD-1BFF-4F57-A976-520975EC8354}"/>
              </a:ext>
            </a:extLst>
          </p:cNvPr>
          <p:cNvSpPr/>
          <p:nvPr/>
        </p:nvSpPr>
        <p:spPr>
          <a:xfrm rot="10800000">
            <a:off x="4155367" y="2826551"/>
            <a:ext cx="1848535" cy="889275"/>
          </a:xfrm>
          <a:prstGeom prst="ben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A05E5-5DA0-4B62-BD2F-B2E8ABC934E4}"/>
              </a:ext>
            </a:extLst>
          </p:cNvPr>
          <p:cNvSpPr txBox="1"/>
          <p:nvPr/>
        </p:nvSpPr>
        <p:spPr>
          <a:xfrm>
            <a:off x="4553360" y="1407816"/>
            <a:ext cx="52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part means that we are going to start our number, named “</a:t>
            </a:r>
            <a:r>
              <a:rPr lang="en-US" sz="2000" b="1" dirty="0" err="1"/>
              <a:t>i</a:t>
            </a:r>
            <a:r>
              <a:rPr lang="en-US" sz="2000" b="1" dirty="0"/>
              <a:t>”,  at zero. 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7BE30D0-D5C5-4A86-95A8-88471C668D5C}"/>
              </a:ext>
            </a:extLst>
          </p:cNvPr>
          <p:cNvSpPr/>
          <p:nvPr/>
        </p:nvSpPr>
        <p:spPr>
          <a:xfrm rot="10800000" flipV="1">
            <a:off x="5248481" y="4186756"/>
            <a:ext cx="1848535" cy="889275"/>
          </a:xfrm>
          <a:prstGeom prst="ben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E4CD-8A7F-4424-B5AE-6DE2544ABD56}"/>
              </a:ext>
            </a:extLst>
          </p:cNvPr>
          <p:cNvSpPr txBox="1"/>
          <p:nvPr/>
        </p:nvSpPr>
        <p:spPr>
          <a:xfrm>
            <a:off x="7367827" y="4506216"/>
            <a:ext cx="3683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part means that the number will be automatically be incremented after each iteration</a:t>
            </a:r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CA96C3D9-E5F8-4C43-81F3-04F3C758E428}"/>
              </a:ext>
            </a:extLst>
          </p:cNvPr>
          <p:cNvSpPr/>
          <p:nvPr/>
        </p:nvSpPr>
        <p:spPr>
          <a:xfrm rot="10800000" flipV="1">
            <a:off x="2340271" y="4749024"/>
            <a:ext cx="2159366" cy="1533364"/>
          </a:xfrm>
          <a:prstGeom prst="ben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D4E0-49C6-4BBD-84E2-975755C53D8D}"/>
              </a:ext>
            </a:extLst>
          </p:cNvPr>
          <p:cNvSpPr txBox="1"/>
          <p:nvPr/>
        </p:nvSpPr>
        <p:spPr>
          <a:xfrm>
            <a:off x="4677255" y="5820724"/>
            <a:ext cx="5052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part is the instructions for each iteration! In this case, we will simply be printing out </a:t>
            </a:r>
            <a:r>
              <a:rPr lang="en-US" sz="2000" b="1" dirty="0" err="1"/>
              <a:t>i</a:t>
            </a:r>
            <a:r>
              <a:rPr lang="en-US" sz="20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413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88BE-1668-4291-B72E-5AF7BCE5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863253"/>
          </a:xfrm>
        </p:spPr>
        <p:txBody>
          <a:bodyPr/>
          <a:lstStyle/>
          <a:p>
            <a:pPr algn="ctr"/>
            <a:r>
              <a:rPr lang="en-US" dirty="0"/>
              <a:t>“For” Loops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F6FAB-E0DF-43B3-965E-80F473D7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404"/>
            <a:ext cx="10515600" cy="1878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is the first number being printed out a zero instead of a one?</a:t>
            </a:r>
          </a:p>
          <a:p>
            <a:r>
              <a:rPr lang="en-US" dirty="0"/>
              <a:t>Why is nine the last number printed out?</a:t>
            </a:r>
          </a:p>
          <a:p>
            <a:r>
              <a:rPr lang="en-US" dirty="0"/>
              <a:t>If I wanted to make the “for” loop have the first number printed be one, how would I change the loop instead?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83747-9060-453B-90F9-00534CA3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38" y="954037"/>
            <a:ext cx="8282227" cy="375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0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08816-E857-44F2-88A7-7483A667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A1404-65B0-417D-9C6B-B9B000275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2"/>
          <a:stretch/>
        </p:blipFill>
        <p:spPr>
          <a:xfrm>
            <a:off x="47583" y="1819275"/>
            <a:ext cx="4872414" cy="321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683FB-71A5-46E5-9BB2-A0B3E40F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47" y="187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While Loops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7F4E6E7-F70D-4955-8E32-D97B68A31C2F}"/>
              </a:ext>
            </a:extLst>
          </p:cNvPr>
          <p:cNvSpPr/>
          <p:nvPr/>
        </p:nvSpPr>
        <p:spPr>
          <a:xfrm>
            <a:off x="2528964" y="1785233"/>
            <a:ext cx="1622676" cy="499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31EF6-9B87-4545-8256-B0B46B958F0C}"/>
              </a:ext>
            </a:extLst>
          </p:cNvPr>
          <p:cNvSpPr txBox="1"/>
          <p:nvPr/>
        </p:nvSpPr>
        <p:spPr>
          <a:xfrm>
            <a:off x="4216766" y="1785233"/>
            <a:ext cx="7185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number should be declared before the “while” loop starts. 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E86A63A-7E49-4CA4-A4A8-1460A5B9BE8C}"/>
              </a:ext>
            </a:extLst>
          </p:cNvPr>
          <p:cNvSpPr/>
          <p:nvPr/>
        </p:nvSpPr>
        <p:spPr>
          <a:xfrm>
            <a:off x="3321224" y="2701074"/>
            <a:ext cx="1622676" cy="499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8B577-A33A-4A63-86A9-A1D9A8DE987C}"/>
              </a:ext>
            </a:extLst>
          </p:cNvPr>
          <p:cNvSpPr txBox="1"/>
          <p:nvPr/>
        </p:nvSpPr>
        <p:spPr>
          <a:xfrm>
            <a:off x="5005959" y="2700032"/>
            <a:ext cx="604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This line asks the “while” loop to continue </a:t>
            </a:r>
            <a:r>
              <a:rPr lang="en-US" sz="2000" b="1" u="sng" dirty="0"/>
              <a:t>while</a:t>
            </a:r>
            <a:r>
              <a:rPr lang="en-US" sz="2000" b="1" dirty="0"/>
              <a:t> the number is less than 10.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93A5535-320E-48CE-AF43-71FF49ED4476}"/>
              </a:ext>
            </a:extLst>
          </p:cNvPr>
          <p:cNvSpPr/>
          <p:nvPr/>
        </p:nvSpPr>
        <p:spPr>
          <a:xfrm>
            <a:off x="3440512" y="3486561"/>
            <a:ext cx="1269635" cy="1236743"/>
          </a:xfrm>
          <a:prstGeom prst="rightBrac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860A-E73F-47EA-8BF9-2BE0BEFC59F7}"/>
              </a:ext>
            </a:extLst>
          </p:cNvPr>
          <p:cNvSpPr txBox="1"/>
          <p:nvPr/>
        </p:nvSpPr>
        <p:spPr>
          <a:xfrm>
            <a:off x="5229841" y="3854952"/>
            <a:ext cx="6046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These two lines are the instructions within the “while” loop. For each iteration, the computer will follow the instructions until the “while” loop stops.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37C53-05CE-40F3-AC73-AADFAB4AA99D}"/>
              </a:ext>
            </a:extLst>
          </p:cNvPr>
          <p:cNvSpPr txBox="1"/>
          <p:nvPr/>
        </p:nvSpPr>
        <p:spPr>
          <a:xfrm>
            <a:off x="270812" y="5513667"/>
            <a:ext cx="11650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Before moving on the next slide, which numbers do you predict will be printed out?</a:t>
            </a:r>
          </a:p>
        </p:txBody>
      </p:sp>
    </p:spTree>
    <p:extLst>
      <p:ext uri="{BB962C8B-B14F-4D97-AF65-F5344CB8AC3E}">
        <p14:creationId xmlns:p14="http://schemas.microsoft.com/office/powerpoint/2010/main" val="184603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AFEEA-5456-4066-BE07-041D954E8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01" y="5210892"/>
            <a:ext cx="11110399" cy="164710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200" dirty="0"/>
              <a:t>If variable </a:t>
            </a:r>
            <a:r>
              <a:rPr lang="en-US" sz="3200" dirty="0" err="1"/>
              <a:t>i</a:t>
            </a:r>
            <a:r>
              <a:rPr lang="en-US" sz="3200" dirty="0"/>
              <a:t> started at 5, what numbers would be printed out?</a:t>
            </a:r>
          </a:p>
          <a:p>
            <a:pPr algn="ctr"/>
            <a:r>
              <a:rPr lang="en-US" sz="3200" b="1" dirty="0"/>
              <a:t>Bonus:</a:t>
            </a:r>
            <a:r>
              <a:rPr lang="en-US" sz="3200" dirty="0"/>
              <a:t> What would happen if we took out the line </a:t>
            </a:r>
            <a:r>
              <a:rPr lang="en-US" sz="3200" dirty="0" err="1"/>
              <a:t>i</a:t>
            </a:r>
            <a:r>
              <a:rPr lang="en-US" sz="3200" dirty="0"/>
              <a:t>++ from the loop?</a:t>
            </a:r>
          </a:p>
          <a:p>
            <a:pPr marL="0" indent="0" algn="ctr">
              <a:buNone/>
            </a:pPr>
            <a:r>
              <a:rPr lang="en-US" sz="3200" b="1" dirty="0"/>
              <a:t>Hint: </a:t>
            </a:r>
            <a:r>
              <a:rPr lang="en-US" sz="3200" dirty="0"/>
              <a:t>Remember that </a:t>
            </a:r>
            <a:r>
              <a:rPr lang="en-US" sz="3200" b="1" dirty="0" err="1"/>
              <a:t>i</a:t>
            </a:r>
            <a:r>
              <a:rPr lang="en-US" sz="3200" b="1" dirty="0"/>
              <a:t>++ </a:t>
            </a:r>
            <a:r>
              <a:rPr lang="en-US" sz="3200" dirty="0"/>
              <a:t>means “</a:t>
            </a:r>
            <a:r>
              <a:rPr lang="en-US" sz="3200" i="1" dirty="0"/>
              <a:t>increment </a:t>
            </a:r>
            <a:r>
              <a:rPr lang="en-US" sz="3200" i="1" dirty="0" err="1"/>
              <a:t>i</a:t>
            </a:r>
            <a:r>
              <a:rPr lang="en-US" sz="3200" i="1" dirty="0"/>
              <a:t> by one”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A9192-B6DB-4C6E-82AB-A036A753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68" y="134069"/>
            <a:ext cx="102393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1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1001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Core4: Loops</vt:lpstr>
      <vt:lpstr>What are loops?</vt:lpstr>
      <vt:lpstr>Why are loops important?</vt:lpstr>
      <vt:lpstr> Loop Commands/Vocab</vt:lpstr>
      <vt:lpstr>Types of Loops</vt:lpstr>
      <vt:lpstr>Anatomy of a “For” loop</vt:lpstr>
      <vt:lpstr>“For” Loops in Action</vt:lpstr>
      <vt:lpstr>While Loops</vt:lpstr>
      <vt:lpstr>PowerPoint Presentation</vt:lpstr>
      <vt:lpstr>FizzBuzz!</vt:lpstr>
      <vt:lpstr>PowerPoint Presentation</vt:lpstr>
      <vt:lpstr>Quick Reflection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Core4: Loops</dc:title>
  <dc:creator>Clarissa Olivia Garcia</dc:creator>
  <cp:lastModifiedBy>Clarissa Olivia Garcia</cp:lastModifiedBy>
  <cp:revision>72</cp:revision>
  <dcterms:created xsi:type="dcterms:W3CDTF">2018-09-17T22:25:04Z</dcterms:created>
  <dcterms:modified xsi:type="dcterms:W3CDTF">2018-09-19T15:36:09Z</dcterms:modified>
</cp:coreProperties>
</file>